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" name="Google Shape;47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0" name="Google Shape;49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jpg"/><Relationship Id="rId4" Type="http://schemas.openxmlformats.org/officeDocument/2006/relationships/image" Target="../media/image37.jpg"/><Relationship Id="rId9" Type="http://schemas.openxmlformats.org/officeDocument/2006/relationships/image" Target="../media/image36.png"/><Relationship Id="rId5" Type="http://schemas.openxmlformats.org/officeDocument/2006/relationships/image" Target="../media/image38.jpg"/><Relationship Id="rId6" Type="http://schemas.openxmlformats.org/officeDocument/2006/relationships/image" Target="../media/image40.jpg"/><Relationship Id="rId7" Type="http://schemas.openxmlformats.org/officeDocument/2006/relationships/image" Target="../media/image42.jpg"/><Relationship Id="rId8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9" Type="http://schemas.openxmlformats.org/officeDocument/2006/relationships/image" Target="../media/image63.png"/><Relationship Id="rId5" Type="http://schemas.openxmlformats.org/officeDocument/2006/relationships/image" Target="../media/image57.jpg"/><Relationship Id="rId6" Type="http://schemas.openxmlformats.org/officeDocument/2006/relationships/image" Target="../media/image60.jpg"/><Relationship Id="rId7" Type="http://schemas.openxmlformats.org/officeDocument/2006/relationships/image" Target="../media/image59.jpg"/><Relationship Id="rId8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1.png"/><Relationship Id="rId4" Type="http://schemas.openxmlformats.org/officeDocument/2006/relationships/image" Target="../media/image67.png"/><Relationship Id="rId5" Type="http://schemas.openxmlformats.org/officeDocument/2006/relationships/image" Target="../media/image80.png"/><Relationship Id="rId6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Relationship Id="rId4" Type="http://schemas.openxmlformats.org/officeDocument/2006/relationships/image" Target="../media/image90.jpg"/><Relationship Id="rId9" Type="http://schemas.openxmlformats.org/officeDocument/2006/relationships/image" Target="../media/image79.jpg"/><Relationship Id="rId5" Type="http://schemas.openxmlformats.org/officeDocument/2006/relationships/image" Target="../media/image78.jpg"/><Relationship Id="rId6" Type="http://schemas.openxmlformats.org/officeDocument/2006/relationships/image" Target="../media/image68.jpg"/><Relationship Id="rId7" Type="http://schemas.openxmlformats.org/officeDocument/2006/relationships/image" Target="../media/image69.jpg"/><Relationship Id="rId8" Type="http://schemas.openxmlformats.org/officeDocument/2006/relationships/image" Target="../media/image7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1.png"/><Relationship Id="rId6" Type="http://schemas.openxmlformats.org/officeDocument/2006/relationships/image" Target="../media/image8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2.jpg"/><Relationship Id="rId4" Type="http://schemas.openxmlformats.org/officeDocument/2006/relationships/image" Target="../media/image77.jpg"/><Relationship Id="rId5" Type="http://schemas.openxmlformats.org/officeDocument/2006/relationships/image" Target="../media/image8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4.png"/><Relationship Id="rId4" Type="http://schemas.openxmlformats.org/officeDocument/2006/relationships/image" Target="../media/image88.png"/><Relationship Id="rId5" Type="http://schemas.openxmlformats.org/officeDocument/2006/relationships/image" Target="../media/image85.jpg"/><Relationship Id="rId6" Type="http://schemas.openxmlformats.org/officeDocument/2006/relationships/image" Target="../media/image8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jp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1" Type="http://schemas.openxmlformats.org/officeDocument/2006/relationships/image" Target="../media/image31.png"/><Relationship Id="rId10" Type="http://schemas.openxmlformats.org/officeDocument/2006/relationships/image" Target="../media/image21.png"/><Relationship Id="rId12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25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EDE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2927219" y="2700697"/>
            <a:ext cx="6337561" cy="1066337"/>
          </a:xfrm>
          <a:prstGeom prst="roundRect">
            <a:avLst>
              <a:gd fmla="val 50000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66700" rotWithShape="0" algn="tl" dir="2700000" dist="114300">
              <a:srgbClr val="FDB07A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algun Gothic"/>
              <a:buNone/>
            </a:pPr>
            <a:r>
              <a:rPr b="1" i="0" lang="en-US" sz="4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어디야 in 유럽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7619205" y="4014154"/>
            <a:ext cx="3794170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B조 : 박건후, 박정연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>
            <a:off x="296581" y="358780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2016625" y="358780"/>
            <a:ext cx="6510336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 - 라벨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608402" y="2047501"/>
            <a:ext cx="2289284" cy="4598430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콜로세움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트레비 분수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로마 판테온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진실의 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콘스탄티누스 개선문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산 마르코 대성당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리알토 다리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산 마르코 종탑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피사의 사탑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608402" y="1070933"/>
            <a:ext cx="1979721" cy="840026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이탈리아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3332244" y="2047501"/>
            <a:ext cx="2229753" cy="1002743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프라하 구시가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3332244" y="1070933"/>
            <a:ext cx="1598721" cy="792401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6006683" y="2047501"/>
            <a:ext cx="2229753" cy="177664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술탄 아흐메트 모스크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예레바탄 지하궁전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하드리아누스의 문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6006683" y="1070933"/>
            <a:ext cx="1765409" cy="828119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터키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8626058" y="2047501"/>
            <a:ext cx="2229753" cy="4384118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루브르 박물관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에펠 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노틀담 성당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개선문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생트 샤펠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물랑루즈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파리 시청사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8626058" y="1011401"/>
            <a:ext cx="1598721" cy="828119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프랑스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3384619" y="4405567"/>
            <a:ext cx="2229753" cy="1002743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오줌싸개 소년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3384619" y="3429000"/>
            <a:ext cx="1777315" cy="792401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벨기에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6054308" y="5100251"/>
            <a:ext cx="2229753" cy="1002743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슈테판 대성당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6054308" y="4123683"/>
            <a:ext cx="2241659" cy="792401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오스트리아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/>
          <p:nvPr/>
        </p:nvSpPr>
        <p:spPr>
          <a:xfrm>
            <a:off x="296581" y="358780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2016625" y="358780"/>
            <a:ext cx="6510336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 - 라벨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1937819" y="2035594"/>
            <a:ext cx="2289284" cy="2955368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벨렘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제로니무스 수도원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 국립 판테온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발견 기념비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리스본 대성당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1937819" y="1059026"/>
            <a:ext cx="2158315" cy="840026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포르투갈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4661661" y="2035594"/>
            <a:ext cx="2229753" cy="2086211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카펠교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바젤 대성당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4661661" y="1059026"/>
            <a:ext cx="1908284" cy="792401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스위스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7336100" y="2035594"/>
            <a:ext cx="2229753" cy="2098118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그레고리우스 닌 동상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 스토시야 성당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7336100" y="1059026"/>
            <a:ext cx="2301190" cy="828119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크로아티아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>
            <a:off x="296581" y="290974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2016625" y="358780"/>
            <a:ext cx="6510336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라벨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6299875" y="2090193"/>
            <a:ext cx="5041760" cy="3592644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0975" lvl="0" marL="1809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유럽의 나라별 관광지들을 한글이름, 영어 이름으로 정리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675" lvl="0" marL="1809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이미지" id="250" name="Google Shape;2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08" y="979229"/>
            <a:ext cx="5082456" cy="558779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/>
          <p:nvPr/>
        </p:nvSpPr>
        <p:spPr>
          <a:xfrm>
            <a:off x="6299875" y="979229"/>
            <a:ext cx="2192612" cy="787602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393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lgun Gothic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/>
          <p:nvPr/>
        </p:nvSpPr>
        <p:spPr>
          <a:xfrm>
            <a:off x="296581" y="290974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2016625" y="358780"/>
            <a:ext cx="6510336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 - 데이터 수집 및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299875" y="1048588"/>
            <a:ext cx="5041760" cy="5187313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관광지별로 관광지 이름을 검색한다.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검색해서 나온 이미지들을 각각 최대 1500장씩 크롤링한다.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이미지" id="260" name="Google Shape;2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98" y="1018429"/>
            <a:ext cx="5631101" cy="527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/>
          <p:nvPr/>
        </p:nvSpPr>
        <p:spPr>
          <a:xfrm>
            <a:off x="296581" y="290974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2016625" y="358780"/>
            <a:ext cx="6510336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 - 데이터 수집 및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6002310" y="3429000"/>
            <a:ext cx="5017947" cy="283678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크롤링한 관광지별 이미지들을 </a:t>
            </a: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라벨로 정리해준다</a:t>
            </a: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라벨 1. 나라별</a:t>
            </a:r>
            <a:endParaRPr b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lgun Gothic"/>
              <a:buChar char="❖"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라벨 2. 관광지별</a:t>
            </a:r>
            <a:endParaRPr b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이미지" id="269" name="Google Shape;2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08" y="1048588"/>
            <a:ext cx="5063332" cy="5560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270" name="Google Shape;27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2310" y="1048588"/>
            <a:ext cx="4961645" cy="2239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296581" y="290974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2016625" y="358780"/>
            <a:ext cx="6510336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 - 데이터 수집 및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629345" y="5168203"/>
            <a:ext cx="10999424" cy="1398821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 이미지와는 연관이 없는 이미지도 검색되는 경우가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 삭제하여 이미지 전처리를 해준다.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279" name="Google Shape;2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345" y="1099376"/>
            <a:ext cx="6156867" cy="386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/>
          <p:nvPr/>
        </p:nvSpPr>
        <p:spPr>
          <a:xfrm>
            <a:off x="640956" y="1120520"/>
            <a:ext cx="5966886" cy="384573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2448544" y="3011110"/>
            <a:ext cx="2858941" cy="1936702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이미지" id="282" name="Google Shape;2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2438" y="977791"/>
            <a:ext cx="5834084" cy="331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/>
          <p:nvPr/>
        </p:nvSpPr>
        <p:spPr>
          <a:xfrm>
            <a:off x="5805494" y="972961"/>
            <a:ext cx="5819328" cy="3310773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5805494" y="972962"/>
            <a:ext cx="2158040" cy="1733809"/>
          </a:xfrm>
          <a:prstGeom prst="rect">
            <a:avLst/>
          </a:prstGeom>
          <a:noFill/>
          <a:ln cap="flat" cmpd="sng" w="635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/>
          <p:nvPr/>
        </p:nvSpPr>
        <p:spPr>
          <a:xfrm>
            <a:off x="296581" y="290974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2016625" y="358780"/>
            <a:ext cx="7450929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딥러닝(Train, Validation, Test)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292" name="Google Shape;2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08" y="997280"/>
            <a:ext cx="5652802" cy="524343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/>
          <p:nvPr/>
        </p:nvSpPr>
        <p:spPr>
          <a:xfrm>
            <a:off x="6569698" y="997280"/>
            <a:ext cx="5017947" cy="283678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잘 학습시키기 위해 train, validation, test별로 각각 6 : 2 : 2 로 나누어준다.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8"/>
          <p:cNvPicPr preferRelativeResize="0"/>
          <p:nvPr/>
        </p:nvPicPr>
        <p:blipFill rotWithShape="1">
          <a:blip r:embed="rId4">
            <a:alphaModFix/>
          </a:blip>
          <a:srcRect b="0" l="0" r="0" t="46625"/>
          <a:stretch/>
        </p:blipFill>
        <p:spPr>
          <a:xfrm>
            <a:off x="5873725" y="4442825"/>
            <a:ext cx="5713926" cy="13295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/>
          <p:nvPr/>
        </p:nvSpPr>
        <p:spPr>
          <a:xfrm>
            <a:off x="296581" y="290974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2016625" y="358780"/>
            <a:ext cx="7450929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딥러닝(ImageDataGenerator)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5926760" y="997280"/>
            <a:ext cx="5660885" cy="283678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좀 더 다양한 이미지를 학습시키기 위해 ImageDataGenerator 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303" name="Google Shape;3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08" y="947833"/>
            <a:ext cx="4880758" cy="541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3625" y="3200402"/>
            <a:ext cx="2679025" cy="270693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7550" y="3783725"/>
            <a:ext cx="2679025" cy="26650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/>
          <p:nvPr/>
        </p:nvSpPr>
        <p:spPr>
          <a:xfrm>
            <a:off x="296581" y="290974"/>
            <a:ext cx="11598900" cy="627600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30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0"/>
          <p:cNvSpPr/>
          <p:nvPr/>
        </p:nvSpPr>
        <p:spPr>
          <a:xfrm>
            <a:off x="2016625" y="358780"/>
            <a:ext cx="7450929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딥러닝(적용 모델)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6242100" y="2633586"/>
            <a:ext cx="2205900" cy="840000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MobileNet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0"/>
          <p:cNvSpPr/>
          <p:nvPr/>
        </p:nvSpPr>
        <p:spPr>
          <a:xfrm>
            <a:off x="6242088" y="1301763"/>
            <a:ext cx="2205900" cy="840000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3386645" y="1301776"/>
            <a:ext cx="2158200" cy="840000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5125" y="3759354"/>
            <a:ext cx="7688600" cy="260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7" name="Google Shape;317;p30"/>
          <p:cNvSpPr/>
          <p:nvPr/>
        </p:nvSpPr>
        <p:spPr>
          <a:xfrm>
            <a:off x="559700" y="1301786"/>
            <a:ext cx="2205900" cy="840000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9045700" y="1301786"/>
            <a:ext cx="2205900" cy="840000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EfficientNet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3362800" y="2633586"/>
            <a:ext cx="2205900" cy="840000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VGG16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/>
          <p:nvPr/>
        </p:nvSpPr>
        <p:spPr>
          <a:xfrm>
            <a:off x="296581" y="290974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016625" y="358780"/>
            <a:ext cx="7450929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딥러닝(CNN)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327" name="Google Shape;3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08" y="1000125"/>
            <a:ext cx="4628526" cy="517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28" name="Google Shape;32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708" y="6172200"/>
            <a:ext cx="46291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29" name="Google Shape;32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3550" y="1000125"/>
            <a:ext cx="45243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30" name="Google Shape;33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3550" y="2381250"/>
            <a:ext cx="615315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1"/>
          <p:cNvSpPr/>
          <p:nvPr/>
        </p:nvSpPr>
        <p:spPr>
          <a:xfrm>
            <a:off x="5543550" y="3586162"/>
            <a:ext cx="5660885" cy="903214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val_accuracy : 0.84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296581" y="254463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2016625" y="357149"/>
            <a:ext cx="65103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921881" y="1097255"/>
            <a:ext cx="329607" cy="40734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1749963" y="1072169"/>
            <a:ext cx="2063750" cy="432435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</a:t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1732032" y="1861465"/>
            <a:ext cx="2063750" cy="452308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동기 및 목표</a:t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723067" y="3545630"/>
            <a:ext cx="2063750" cy="443995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확보 방법</a:t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714103" y="4382480"/>
            <a:ext cx="2252008" cy="416313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사용한 프로그램 및 기술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1732032" y="2735703"/>
            <a:ext cx="2063750" cy="417860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조원 역할</a:t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903952" y="1906423"/>
            <a:ext cx="329607" cy="40734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903950" y="2746214"/>
            <a:ext cx="329607" cy="40734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894985" y="3582276"/>
            <a:ext cx="329607" cy="40734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886021" y="4382480"/>
            <a:ext cx="329607" cy="40734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2184" y="1071724"/>
            <a:ext cx="7309840" cy="51908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/>
          <p:nvPr/>
        </p:nvSpPr>
        <p:spPr>
          <a:xfrm>
            <a:off x="1723067" y="5108621"/>
            <a:ext cx="2126503" cy="407349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 과정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886021" y="5108621"/>
            <a:ext cx="329607" cy="40734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1723067" y="5852691"/>
            <a:ext cx="2126503" cy="416313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아쉬운 점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886021" y="5852691"/>
            <a:ext cx="329607" cy="40734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/>
          <p:nvPr/>
        </p:nvSpPr>
        <p:spPr>
          <a:xfrm>
            <a:off x="252301" y="283761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2016625" y="358780"/>
            <a:ext cx="7450929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딥러닝(CNN - 사진 예측)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339" name="Google Shape;3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" y="1000124"/>
            <a:ext cx="2647950" cy="2526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40" name="Google Shape;34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545" y="1000124"/>
            <a:ext cx="3562350" cy="2373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41" name="Google Shape;34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4427" y="1000125"/>
            <a:ext cx="2669834" cy="2662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42" name="Google Shape;34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6097" y="3693802"/>
            <a:ext cx="2419804" cy="2691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43" name="Google Shape;34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175" y="3693802"/>
            <a:ext cx="3595138" cy="239276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/>
          <p:nvPr/>
        </p:nvSpPr>
        <p:spPr>
          <a:xfrm>
            <a:off x="1166812" y="1363236"/>
            <a:ext cx="1590675" cy="180022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32"/>
          <p:cNvSpPr/>
          <p:nvPr/>
        </p:nvSpPr>
        <p:spPr>
          <a:xfrm>
            <a:off x="5372087" y="1363236"/>
            <a:ext cx="1590675" cy="180022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5300662" y="4138473"/>
            <a:ext cx="1590675" cy="180022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7" name="Google Shape;347;p32"/>
          <p:cNvCxnSpPr/>
          <p:nvPr/>
        </p:nvCxnSpPr>
        <p:spPr>
          <a:xfrm>
            <a:off x="9018757" y="1192936"/>
            <a:ext cx="1866900" cy="222885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8" name="Google Shape;348;p32"/>
          <p:cNvCxnSpPr/>
          <p:nvPr/>
        </p:nvCxnSpPr>
        <p:spPr>
          <a:xfrm flipH="1">
            <a:off x="9018757" y="1192936"/>
            <a:ext cx="1781175" cy="227647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이미지" id="349" name="Google Shape;349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91412" y="3801453"/>
            <a:ext cx="40671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50" name="Google Shape;350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05700" y="5023529"/>
            <a:ext cx="4064445" cy="13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2"/>
          <p:cNvCxnSpPr/>
          <p:nvPr/>
        </p:nvCxnSpPr>
        <p:spPr>
          <a:xfrm>
            <a:off x="1711844" y="3972903"/>
            <a:ext cx="1476375" cy="187642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32"/>
          <p:cNvCxnSpPr/>
          <p:nvPr/>
        </p:nvCxnSpPr>
        <p:spPr>
          <a:xfrm flipH="1">
            <a:off x="1568969" y="3887178"/>
            <a:ext cx="1676400" cy="201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/>
          <p:nvPr/>
        </p:nvSpPr>
        <p:spPr>
          <a:xfrm>
            <a:off x="296581" y="290974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2016625" y="358780"/>
            <a:ext cx="7450929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딥러닝(MobileNet)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4848225" y="3614737"/>
            <a:ext cx="5660885" cy="903214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val_accuracy : 0.83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361" name="Google Shape;3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08" y="1009650"/>
            <a:ext cx="31527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62" name="Google Shape;36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708" y="1543050"/>
            <a:ext cx="3743325" cy="444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63" name="Google Shape;36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708" y="5991225"/>
            <a:ext cx="3724274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64" name="Google Shape;36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8225" y="1009650"/>
            <a:ext cx="28479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65" name="Google Shape;36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48225" y="2276475"/>
            <a:ext cx="63246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/>
          <p:nvPr/>
        </p:nvSpPr>
        <p:spPr>
          <a:xfrm>
            <a:off x="252301" y="283761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4"/>
          <p:cNvSpPr/>
          <p:nvPr/>
        </p:nvSpPr>
        <p:spPr>
          <a:xfrm>
            <a:off x="2016625" y="358780"/>
            <a:ext cx="7450929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딥러닝(MobileNet - 사진 예측)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373" name="Google Shape;3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" y="1000124"/>
            <a:ext cx="2647950" cy="2526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74" name="Google Shape;37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545" y="1000124"/>
            <a:ext cx="3562350" cy="2373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75" name="Google Shape;37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4427" y="1000125"/>
            <a:ext cx="2669834" cy="2662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76" name="Google Shape;37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6097" y="3693802"/>
            <a:ext cx="2419804" cy="2691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77" name="Google Shape;37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175" y="3662223"/>
            <a:ext cx="3595138" cy="23927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34"/>
          <p:cNvCxnSpPr/>
          <p:nvPr/>
        </p:nvCxnSpPr>
        <p:spPr>
          <a:xfrm>
            <a:off x="9018757" y="1192936"/>
            <a:ext cx="1866900" cy="222885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34"/>
          <p:cNvCxnSpPr/>
          <p:nvPr/>
        </p:nvCxnSpPr>
        <p:spPr>
          <a:xfrm flipH="1">
            <a:off x="9018757" y="1192936"/>
            <a:ext cx="1781175" cy="227647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0" name="Google Shape;380;p34"/>
          <p:cNvCxnSpPr/>
          <p:nvPr/>
        </p:nvCxnSpPr>
        <p:spPr>
          <a:xfrm>
            <a:off x="1071562" y="1148924"/>
            <a:ext cx="1866900" cy="222885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34"/>
          <p:cNvCxnSpPr/>
          <p:nvPr/>
        </p:nvCxnSpPr>
        <p:spPr>
          <a:xfrm>
            <a:off x="5270670" y="1295400"/>
            <a:ext cx="1714500" cy="193357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34"/>
          <p:cNvCxnSpPr/>
          <p:nvPr/>
        </p:nvCxnSpPr>
        <p:spPr>
          <a:xfrm>
            <a:off x="5118270" y="3925278"/>
            <a:ext cx="1866900" cy="222885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34"/>
          <p:cNvCxnSpPr/>
          <p:nvPr/>
        </p:nvCxnSpPr>
        <p:spPr>
          <a:xfrm flipH="1">
            <a:off x="1071562" y="1048521"/>
            <a:ext cx="1781175" cy="227647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" name="Google Shape;384;p34"/>
          <p:cNvCxnSpPr/>
          <p:nvPr/>
        </p:nvCxnSpPr>
        <p:spPr>
          <a:xfrm flipH="1">
            <a:off x="5351632" y="1258071"/>
            <a:ext cx="1695450" cy="190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34"/>
          <p:cNvCxnSpPr/>
          <p:nvPr/>
        </p:nvCxnSpPr>
        <p:spPr>
          <a:xfrm flipH="1">
            <a:off x="5161132" y="3925278"/>
            <a:ext cx="1781175" cy="227647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34"/>
          <p:cNvSpPr/>
          <p:nvPr/>
        </p:nvSpPr>
        <p:spPr>
          <a:xfrm>
            <a:off x="1621356" y="4139591"/>
            <a:ext cx="1628775" cy="180022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이미지" id="387" name="Google Shape;387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2387" y="3925278"/>
            <a:ext cx="39528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88" name="Google Shape;388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7300" y="4815866"/>
            <a:ext cx="3927486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/>
          <p:nvPr/>
        </p:nvSpPr>
        <p:spPr>
          <a:xfrm>
            <a:off x="296581" y="290975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2016625" y="358780"/>
            <a:ext cx="7450929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딥러닝(GoogleNet)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396" name="Google Shape;39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08" y="876396"/>
            <a:ext cx="4610100" cy="2994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97" name="Google Shape;39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876396"/>
            <a:ext cx="569595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98" name="Google Shape;39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3871174"/>
            <a:ext cx="571500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399" name="Google Shape;39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708" y="3871174"/>
            <a:ext cx="482917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5"/>
          <p:cNvSpPr/>
          <p:nvPr/>
        </p:nvSpPr>
        <p:spPr>
          <a:xfrm>
            <a:off x="557212" y="3914775"/>
            <a:ext cx="4810125" cy="25050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/>
          <p:nvPr/>
        </p:nvSpPr>
        <p:spPr>
          <a:xfrm>
            <a:off x="296581" y="290974"/>
            <a:ext cx="11598900" cy="627600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36"/>
          <p:cNvSpPr/>
          <p:nvPr/>
        </p:nvSpPr>
        <p:spPr>
          <a:xfrm>
            <a:off x="559708" y="471349"/>
            <a:ext cx="1329300" cy="32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6"/>
          <p:cNvSpPr/>
          <p:nvPr/>
        </p:nvSpPr>
        <p:spPr>
          <a:xfrm>
            <a:off x="2016625" y="358780"/>
            <a:ext cx="7450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딥러닝(DenseNet)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8190825" y="1489975"/>
            <a:ext cx="3470700" cy="3985200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❖"/>
            </a:pPr>
            <a:r>
              <a:rPr b="0" i="0" lang="en-US" sz="1200" u="none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DenseNet은 ResNet과 Pre-Activation ResNet보다 적은 파라미터 수로 더 높은 성능을 가진 모델입니다</a:t>
            </a:r>
            <a:endParaRPr b="0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" name="Google Shape;4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88" y="3713763"/>
            <a:ext cx="69056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200" y="1650638"/>
            <a:ext cx="45148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188" y="1231525"/>
            <a:ext cx="76866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200" y="2771763"/>
            <a:ext cx="23241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/>
          <p:nvPr/>
        </p:nvSpPr>
        <p:spPr>
          <a:xfrm>
            <a:off x="296581" y="290974"/>
            <a:ext cx="11598900" cy="627600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37"/>
          <p:cNvSpPr/>
          <p:nvPr/>
        </p:nvSpPr>
        <p:spPr>
          <a:xfrm>
            <a:off x="559708" y="471349"/>
            <a:ext cx="1329300" cy="32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7"/>
          <p:cNvSpPr/>
          <p:nvPr/>
        </p:nvSpPr>
        <p:spPr>
          <a:xfrm>
            <a:off x="2016625" y="358780"/>
            <a:ext cx="7450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딥러닝(DenseNet)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7"/>
          <p:cNvSpPr/>
          <p:nvPr/>
        </p:nvSpPr>
        <p:spPr>
          <a:xfrm>
            <a:off x="6988725" y="4911700"/>
            <a:ext cx="4563300" cy="903300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val_accuracy : 0.8</a:t>
            </a: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00" y="1290400"/>
            <a:ext cx="5326825" cy="2725725"/>
          </a:xfrm>
          <a:prstGeom prst="rect">
            <a:avLst/>
          </a:prstGeom>
          <a:noFill/>
          <a:ln cap="flat" cmpd="sng" w="34925">
            <a:solidFill>
              <a:srgbClr val="FAF8F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</p:pic>
      <p:pic>
        <p:nvPicPr>
          <p:cNvPr id="422" name="Google Shape;42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5200" y="1300300"/>
            <a:ext cx="5326825" cy="2705950"/>
          </a:xfrm>
          <a:prstGeom prst="rect">
            <a:avLst/>
          </a:prstGeom>
          <a:noFill/>
          <a:ln cap="flat" cmpd="sng" w="34925">
            <a:solidFill>
              <a:srgbClr val="FAF8F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</p:pic>
      <p:pic>
        <p:nvPicPr>
          <p:cNvPr id="423" name="Google Shape;42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5925" y="4312751"/>
            <a:ext cx="3628425" cy="2101200"/>
          </a:xfrm>
          <a:prstGeom prst="rect">
            <a:avLst/>
          </a:prstGeom>
          <a:noFill/>
          <a:ln cap="flat" cmpd="sng" w="28575">
            <a:solidFill>
              <a:srgbClr val="FF9966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24" name="Google Shape;42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7138" y="4911688"/>
            <a:ext cx="1628775" cy="1000125"/>
          </a:xfrm>
          <a:prstGeom prst="rect">
            <a:avLst/>
          </a:prstGeom>
          <a:noFill/>
          <a:ln cap="flat" cmpd="sng" w="28575">
            <a:solidFill>
              <a:srgbClr val="FF9966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/>
          <p:nvPr/>
        </p:nvSpPr>
        <p:spPr>
          <a:xfrm>
            <a:off x="296556" y="290999"/>
            <a:ext cx="11598900" cy="627600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38"/>
          <p:cNvSpPr/>
          <p:nvPr/>
        </p:nvSpPr>
        <p:spPr>
          <a:xfrm>
            <a:off x="559708" y="471349"/>
            <a:ext cx="1329300" cy="32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8"/>
          <p:cNvSpPr/>
          <p:nvPr/>
        </p:nvSpPr>
        <p:spPr>
          <a:xfrm>
            <a:off x="2016625" y="358780"/>
            <a:ext cx="7450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 - 딥러닝(DenseNet)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4025" y="1209500"/>
            <a:ext cx="2510100" cy="48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062" y="968525"/>
            <a:ext cx="2291576" cy="286444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4" name="Google Shape;43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061" y="3832975"/>
            <a:ext cx="1912306" cy="2390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5" name="Google Shape;43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39350" y="3832975"/>
            <a:ext cx="3187192" cy="2390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6" name="Google Shape;43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18638" y="968500"/>
            <a:ext cx="2291602" cy="286450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7" name="Google Shape;437;p38"/>
          <p:cNvPicPr preferRelativeResize="0"/>
          <p:nvPr/>
        </p:nvPicPr>
        <p:blipFill rotWithShape="1">
          <a:blip r:embed="rId8">
            <a:alphaModFix/>
          </a:blip>
          <a:srcRect b="0" l="11879" r="11870" t="0"/>
          <a:stretch/>
        </p:blipFill>
        <p:spPr>
          <a:xfrm>
            <a:off x="5410237" y="968525"/>
            <a:ext cx="2906701" cy="28644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8" name="Google Shape;438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26538" y="3832975"/>
            <a:ext cx="2390400" cy="2390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9" name="Google Shape;439;p38"/>
          <p:cNvSpPr/>
          <p:nvPr/>
        </p:nvSpPr>
        <p:spPr>
          <a:xfrm>
            <a:off x="1166812" y="1363236"/>
            <a:ext cx="1590600" cy="1800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3457250" y="4128036"/>
            <a:ext cx="1590600" cy="1800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987925" y="4128036"/>
            <a:ext cx="1590600" cy="1800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3537662" y="1363236"/>
            <a:ext cx="1590600" cy="1800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6326462" y="4128036"/>
            <a:ext cx="1590600" cy="1800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4" name="Google Shape;444;p38"/>
          <p:cNvCxnSpPr/>
          <p:nvPr/>
        </p:nvCxnSpPr>
        <p:spPr>
          <a:xfrm>
            <a:off x="5930157" y="1262561"/>
            <a:ext cx="1866900" cy="222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38"/>
          <p:cNvCxnSpPr/>
          <p:nvPr/>
        </p:nvCxnSpPr>
        <p:spPr>
          <a:xfrm flipH="1">
            <a:off x="5930232" y="1262561"/>
            <a:ext cx="1781100" cy="227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/>
          <p:nvPr/>
        </p:nvSpPr>
        <p:spPr>
          <a:xfrm>
            <a:off x="296581" y="290974"/>
            <a:ext cx="11598900" cy="627600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9"/>
          <p:cNvSpPr/>
          <p:nvPr/>
        </p:nvSpPr>
        <p:spPr>
          <a:xfrm>
            <a:off x="559708" y="471349"/>
            <a:ext cx="1329300" cy="32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9"/>
          <p:cNvSpPr/>
          <p:nvPr/>
        </p:nvSpPr>
        <p:spPr>
          <a:xfrm>
            <a:off x="2016625" y="358780"/>
            <a:ext cx="7450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- 딥러닝(DenseNet)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00" y="1247162"/>
            <a:ext cx="3675500" cy="17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700" y="3138774"/>
            <a:ext cx="4654300" cy="27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7425" y="1247163"/>
            <a:ext cx="27813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9"/>
          <p:cNvPicPr preferRelativeResize="0"/>
          <p:nvPr/>
        </p:nvPicPr>
        <p:blipFill rotWithShape="1">
          <a:blip r:embed="rId6">
            <a:alphaModFix/>
          </a:blip>
          <a:srcRect b="0" l="0" r="16651" t="0"/>
          <a:stretch/>
        </p:blipFill>
        <p:spPr>
          <a:xfrm>
            <a:off x="5637425" y="2397075"/>
            <a:ext cx="6014726" cy="34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/>
          <p:nvPr/>
        </p:nvSpPr>
        <p:spPr>
          <a:xfrm>
            <a:off x="296581" y="290974"/>
            <a:ext cx="11598900" cy="627600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40"/>
          <p:cNvSpPr/>
          <p:nvPr/>
        </p:nvSpPr>
        <p:spPr>
          <a:xfrm>
            <a:off x="559708" y="471349"/>
            <a:ext cx="1329300" cy="32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0"/>
          <p:cNvSpPr/>
          <p:nvPr/>
        </p:nvSpPr>
        <p:spPr>
          <a:xfrm>
            <a:off x="2016625" y="358780"/>
            <a:ext cx="7450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아쉬운점(1) - 메모리 부족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400" y="988875"/>
            <a:ext cx="76200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9576" y="2681341"/>
            <a:ext cx="7450800" cy="3451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/>
          <p:nvPr/>
        </p:nvSpPr>
        <p:spPr>
          <a:xfrm>
            <a:off x="296581" y="290974"/>
            <a:ext cx="11598900" cy="627600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41"/>
          <p:cNvSpPr/>
          <p:nvPr/>
        </p:nvSpPr>
        <p:spPr>
          <a:xfrm>
            <a:off x="559708" y="471349"/>
            <a:ext cx="1329300" cy="32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1"/>
          <p:cNvSpPr/>
          <p:nvPr/>
        </p:nvSpPr>
        <p:spPr>
          <a:xfrm>
            <a:off x="2016625" y="358780"/>
            <a:ext cx="7450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아쉬운점(2) - 계획 부족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500" y="1478225"/>
            <a:ext cx="5144825" cy="36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6875" y="974175"/>
            <a:ext cx="2955575" cy="30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7850" y="3552813"/>
            <a:ext cx="20955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1"/>
          <p:cNvSpPr/>
          <p:nvPr/>
        </p:nvSpPr>
        <p:spPr>
          <a:xfrm>
            <a:off x="6675175" y="1859600"/>
            <a:ext cx="1483500" cy="98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EDE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296581" y="254463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2016625" y="357149"/>
            <a:ext cx="65103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주제 : 이 곳은 어디인가?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하늘, 실외, 사람, 건물이(가) 표시된 사진&#10;&#10;자동 생성된 설명"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493" y="1097271"/>
            <a:ext cx="6696634" cy="497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/>
          <p:nvPr/>
        </p:nvSpPr>
        <p:spPr>
          <a:xfrm>
            <a:off x="296581" y="290974"/>
            <a:ext cx="11598900" cy="627600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42"/>
          <p:cNvSpPr/>
          <p:nvPr/>
        </p:nvSpPr>
        <p:spPr>
          <a:xfrm>
            <a:off x="559708" y="471349"/>
            <a:ext cx="1329300" cy="32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2"/>
          <p:cNvSpPr/>
          <p:nvPr/>
        </p:nvSpPr>
        <p:spPr>
          <a:xfrm>
            <a:off x="2016625" y="358780"/>
            <a:ext cx="7450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아쉬운점(3) - 시간 부족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7513" y="2788713"/>
            <a:ext cx="6010275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163" y="1203263"/>
            <a:ext cx="465772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8763" y="644388"/>
            <a:ext cx="23907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0688" y="4875388"/>
            <a:ext cx="2333625" cy="4286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EDE2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/>
          <p:nvPr/>
        </p:nvSpPr>
        <p:spPr>
          <a:xfrm>
            <a:off x="296581" y="254463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3" name="Google Shape;4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94" y="390292"/>
            <a:ext cx="11285554" cy="6001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296581" y="254463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016625" y="357149"/>
            <a:ext cx="65103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동기 및 목표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2366664" y="1302396"/>
            <a:ext cx="3371050" cy="81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9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건물이 멋있다!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7206898" y="1294994"/>
            <a:ext cx="3371050" cy="81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9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배경이 예쁘다!</a:t>
            </a:r>
            <a:endParaRPr b="0" i="0" sz="36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4336650" y="5014302"/>
            <a:ext cx="494451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9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나도 가보고 싶다!</a:t>
            </a:r>
            <a:endParaRPr b="0" i="0" sz="36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80000">
            <a:off x="1594819" y="1779712"/>
            <a:ext cx="655755" cy="66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440000">
            <a:off x="10475214" y="1278964"/>
            <a:ext cx="655755" cy="65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0245" y="2962189"/>
            <a:ext cx="655755" cy="65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000000">
            <a:off x="10604140" y="3392488"/>
            <a:ext cx="655755" cy="65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6">
            <a:alphaModFix/>
          </a:blip>
          <a:srcRect b="0" l="0" r="0" t="39065"/>
          <a:stretch/>
        </p:blipFill>
        <p:spPr>
          <a:xfrm>
            <a:off x="5081959" y="2135657"/>
            <a:ext cx="655755" cy="39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4614" y="4501066"/>
            <a:ext cx="655755" cy="65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78947" y="3018211"/>
            <a:ext cx="7261779" cy="2581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7717536" y="2403550"/>
            <a:ext cx="472080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9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이곳은 어디인가?</a:t>
            </a:r>
            <a:endParaRPr b="0" i="0" sz="36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296581" y="254463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2016625" y="357149"/>
            <a:ext cx="65103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동기 및 목표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597434" y="2478186"/>
            <a:ext cx="65575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742588" y="5451255"/>
            <a:ext cx="5753677" cy="919820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 속 장소</a:t>
            </a: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그에 대한 정보를 알려줌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FFFF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단, 특징이 뚜렷한 유럽의 유명 건축물, 유적지, 조형물 관광지로 한정!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6684264" y="4329821"/>
            <a:ext cx="4736592" cy="689322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이탈리아 로마 콜로세움</a:t>
            </a:r>
            <a:endParaRPr b="0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하늘, 실외, 사람, 건물이(가) 표시된 사진&#10;&#10;자동 생성된 설명" id="144" name="Google Shape;14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459" y="1133130"/>
            <a:ext cx="4598894" cy="3677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하늘, 실외, 건물, 오래된이(가) 표시된 사진&#10;&#10;자동 생성된 설명" id="145" name="Google Shape;14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7671" y="1184081"/>
            <a:ext cx="4733364" cy="282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296581" y="254463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2016625" y="357149"/>
            <a:ext cx="65103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조원 역할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2304196" y="3392487"/>
            <a:ext cx="3621115" cy="2560257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수집 및 크롤링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 구축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2986893" y="1826788"/>
            <a:ext cx="2255720" cy="1331639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박건후</a:t>
            </a:r>
            <a:endParaRPr b="0" i="0" sz="2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7043184" y="3392487"/>
            <a:ext cx="3563856" cy="2560257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수집 및 크롤링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❖"/>
            </a:pPr>
            <a:r>
              <a:rPr b="1" i="0" lang="en-US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 구축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7655587" y="1826788"/>
            <a:ext cx="2339050" cy="1331639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박정연</a:t>
            </a:r>
            <a:endParaRPr b="0" i="0" sz="2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296581" y="254463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2016625" y="357149"/>
            <a:ext cx="65103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데이터 확보 방법</a:t>
            </a:r>
            <a:endParaRPr b="0" i="0" sz="36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2113410" y="2658011"/>
            <a:ext cx="1473969" cy="1176917"/>
          </a:xfrm>
          <a:prstGeom prst="arc">
            <a:avLst>
              <a:gd fmla="val 15062241" name="adj1"/>
              <a:gd fmla="val 10686441" name="adj2"/>
            </a:avLst>
          </a:prstGeom>
          <a:noFill/>
          <a:ln cap="rnd" cmpd="sng" w="25400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2153688" y="2693413"/>
            <a:ext cx="1393411" cy="1112594"/>
          </a:xfrm>
          <a:prstGeom prst="arc">
            <a:avLst>
              <a:gd fmla="val 16200000" name="adj1"/>
              <a:gd fmla="val 8777927" name="adj2"/>
            </a:avLst>
          </a:prstGeom>
          <a:solidFill>
            <a:srgbClr val="FF9966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9124" y="2392244"/>
            <a:ext cx="1289212" cy="118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5231" y="967888"/>
            <a:ext cx="2728330" cy="109133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9683078" y="967888"/>
            <a:ext cx="1820966" cy="1743627"/>
          </a:xfrm>
          <a:prstGeom prst="arc">
            <a:avLst>
              <a:gd fmla="val 15062241" name="adj1"/>
              <a:gd fmla="val 10686441" name="adj2"/>
            </a:avLst>
          </a:prstGeom>
          <a:noFill/>
          <a:ln cap="rnd" cmpd="sng" w="25400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9710396" y="995207"/>
            <a:ext cx="1721443" cy="1648331"/>
          </a:xfrm>
          <a:prstGeom prst="arc">
            <a:avLst>
              <a:gd fmla="val 16200000" name="adj1"/>
              <a:gd fmla="val 8777927" name="adj2"/>
            </a:avLst>
          </a:prstGeom>
          <a:solidFill>
            <a:srgbClr val="FF9966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7015782" y="3700081"/>
            <a:ext cx="2145146" cy="1713981"/>
          </a:xfrm>
          <a:prstGeom prst="arc">
            <a:avLst>
              <a:gd fmla="val 15062241" name="adj1"/>
              <a:gd fmla="val 10686441" name="adj2"/>
            </a:avLst>
          </a:prstGeom>
          <a:noFill/>
          <a:ln cap="rnd" cmpd="sng" w="25400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7043100" y="3727399"/>
            <a:ext cx="2027906" cy="1620305"/>
          </a:xfrm>
          <a:prstGeom prst="arc">
            <a:avLst>
              <a:gd fmla="val 16200000" name="adj1"/>
              <a:gd fmla="val 8777927" name="adj2"/>
            </a:avLst>
          </a:prstGeom>
          <a:solidFill>
            <a:srgbClr val="FF9966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7697" y="5028915"/>
            <a:ext cx="1850556" cy="7702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>
            <a:off x="2262463" y="5061680"/>
            <a:ext cx="1421112" cy="1292740"/>
          </a:xfrm>
          <a:prstGeom prst="arc">
            <a:avLst>
              <a:gd fmla="val 15062241" name="adj1"/>
              <a:gd fmla="val 10686441" name="adj2"/>
            </a:avLst>
          </a:prstGeom>
          <a:noFill/>
          <a:ln cap="rnd" cmpd="sng" w="25400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2289780" y="5105015"/>
            <a:ext cx="1343443" cy="1222087"/>
          </a:xfrm>
          <a:prstGeom prst="arc">
            <a:avLst>
              <a:gd fmla="val 16200000" name="adj1"/>
              <a:gd fmla="val 8777927" name="adj2"/>
            </a:avLst>
          </a:prstGeom>
          <a:solidFill>
            <a:srgbClr val="FF9966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이미지" id="175" name="Google Shape;17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9375" y="1911139"/>
            <a:ext cx="3113248" cy="2488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296581" y="254463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2016625" y="358780"/>
            <a:ext cx="6510336" cy="9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사용한 프로그램 및 기술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183" name="Google Shape;1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830" y="1175262"/>
            <a:ext cx="2670409" cy="1115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84" name="Google Shape;1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708" y="1175262"/>
            <a:ext cx="2517712" cy="1572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85" name="Google Shape;18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3649" y="2847719"/>
            <a:ext cx="1329868" cy="1329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86" name="Google Shape;18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9303" y="2608058"/>
            <a:ext cx="2609688" cy="1596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87" name="Google Shape;18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5691" y="4392254"/>
            <a:ext cx="1540139" cy="1539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88" name="Google Shape;18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98035" y="1175262"/>
            <a:ext cx="2443933" cy="129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89" name="Google Shape;18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41968" y="1175262"/>
            <a:ext cx="2615469" cy="1407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90" name="Google Shape;19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13794" y="2474963"/>
            <a:ext cx="2519557" cy="1983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91" name="Google Shape;191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13794" y="4267814"/>
            <a:ext cx="2572297" cy="1557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92" name="Google Shape;192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41968" y="3303638"/>
            <a:ext cx="2428840" cy="155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2016625" y="358780"/>
            <a:ext cx="6510336" cy="51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 과정 - 라벨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296581" y="358780"/>
            <a:ext cx="11598837" cy="6276050"/>
          </a:xfrm>
          <a:prstGeom prst="roundRect">
            <a:avLst>
              <a:gd fmla="val 3642" name="adj"/>
            </a:avLst>
          </a:prstGeom>
          <a:solidFill>
            <a:srgbClr val="F4F0E5"/>
          </a:solidFill>
          <a:ln cap="flat" cmpd="sng" w="34925">
            <a:solidFill>
              <a:srgbClr val="FAF8F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tl" dir="2700000" dist="127000">
              <a:srgbClr val="FDB07A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608402" y="2047501"/>
            <a:ext cx="2289284" cy="1812368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올림피아 제우스 신전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아테네의 아고라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산토리니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608402" y="1070933"/>
            <a:ext cx="1860659" cy="840026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3332244" y="2047501"/>
            <a:ext cx="2229753" cy="3443524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노이슈반슈타인 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브란덴부르크 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베를린 대성당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함부르크 시청사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쾰른 대성당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플뢴라인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3332244" y="1070933"/>
            <a:ext cx="1598721" cy="792401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독일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6006683" y="2047501"/>
            <a:ext cx="2229753" cy="177664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사그라다 파밀리아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까사 바트요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구엘 공원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메스키타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6006683" y="1070933"/>
            <a:ext cx="1765409" cy="828119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스페인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8626058" y="2047501"/>
            <a:ext cx="2229753" cy="1776649"/>
          </a:xfrm>
          <a:prstGeom prst="roundRect">
            <a:avLst>
              <a:gd fmla="val 6780" name="adj"/>
            </a:avLst>
          </a:prstGeom>
          <a:solidFill>
            <a:srgbClr val="FF9966">
              <a:alpha val="69411"/>
            </a:srgbClr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스톤헨지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타워브리지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➢"/>
            </a:pPr>
            <a:r>
              <a:rPr b="0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런던 세인트 폴 대성당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8626058" y="1011401"/>
            <a:ext cx="1598721" cy="828119"/>
          </a:xfrm>
          <a:prstGeom prst="roundRect">
            <a:avLst>
              <a:gd fmla="val 9712" name="adj"/>
            </a:avLst>
          </a:prstGeom>
          <a:solidFill>
            <a:srgbClr val="323F4F"/>
          </a:solidFill>
          <a:ln cap="flat" cmpd="sng" w="28575">
            <a:solidFill>
              <a:srgbClr val="FF9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608402" y="471349"/>
            <a:ext cx="1329417" cy="320221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EC8A4"/>
              </a:gs>
              <a:gs pos="100000">
                <a:srgbClr val="EA7C59"/>
              </a:gs>
            </a:gsLst>
            <a:lin ang="0" scaled="0"/>
          </a:gradFill>
          <a:ln>
            <a:noFill/>
          </a:ln>
          <a:effectLst>
            <a:outerShdw blurRad="139700" rotWithShape="0" algn="tl" dir="27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lgun Gothic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2016625" y="358780"/>
            <a:ext cx="6510336" cy="9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 과정 - 라벨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